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5B106E36-FD25-4E2D-B0AA-010F637433A0}" type="datetimeFigureOut">
              <a:rPr lang="ru-RU" smtClean="0"/>
              <a:pPr/>
              <a:t>31.07.2023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31.07.2023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31.07.2023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31.07.2023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31.07.2023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5B106E36-FD25-4E2D-B0AA-010F637433A0}" type="datetimeFigureOut">
              <a:rPr lang="ru-RU" smtClean="0"/>
              <a:pPr/>
              <a:t>31.07.2023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5B106E36-FD25-4E2D-B0AA-010F637433A0}" type="datetimeFigureOut">
              <a:rPr lang="ru-RU" smtClean="0"/>
              <a:pPr/>
              <a:t>31.07.2023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5B106E36-FD25-4E2D-B0AA-010F637433A0}" type="datetimeFigureOut">
              <a:rPr lang="ru-RU" smtClean="0"/>
              <a:pPr/>
              <a:t>31.07.2023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31.07.2023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31.07.2023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31.07.2023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31.07.2023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564904"/>
            <a:ext cx="7772400" cy="2880319"/>
          </a:xfrm>
        </p:spPr>
        <p:txBody>
          <a:bodyPr>
            <a:noAutofit/>
          </a:bodyPr>
          <a:lstStyle/>
          <a:p>
            <a:r>
              <a:rPr lang="ru-RU" sz="3600" b="1" dirty="0"/>
              <a:t>Организация доступа к значениям предыдущих</a:t>
            </a:r>
            <a:br>
              <a:rPr lang="ru-RU" sz="3600" b="1" dirty="0"/>
            </a:br>
            <a:r>
              <a:rPr lang="ru-RU" sz="3600" b="1" dirty="0"/>
              <a:t>итераций цикла</a:t>
            </a:r>
            <a:r>
              <a:rPr lang="en-US" sz="3600" b="1" dirty="0"/>
              <a:t>.</a:t>
            </a:r>
            <a:r>
              <a:rPr lang="ru-RU" sz="3600" b="1" dirty="0"/>
              <a:t> </a:t>
            </a:r>
            <a:r>
              <a:rPr lang="en-US" sz="3600" b="1" dirty="0"/>
              <a:t>(For, While)</a:t>
            </a:r>
            <a:br>
              <a:rPr lang="ru-RU" sz="3600" b="1" dirty="0"/>
            </a:br>
            <a:r>
              <a:rPr lang="ru-RU" sz="3600" b="1" dirty="0"/>
              <a:t> </a:t>
            </a:r>
            <a:r>
              <a:rPr lang="ru-RU" sz="3600" b="1" dirty="0" err="1"/>
              <a:t>Shift</a:t>
            </a:r>
            <a:r>
              <a:rPr lang="ru-RU" sz="3600" b="1" dirty="0"/>
              <a:t> </a:t>
            </a:r>
            <a:r>
              <a:rPr lang="ru-RU" sz="3600" b="1" dirty="0" err="1"/>
              <a:t>Register</a:t>
            </a:r>
            <a:r>
              <a:rPr lang="en-US" sz="3600" b="1" dirty="0"/>
              <a:t>.</a:t>
            </a:r>
            <a:br>
              <a:rPr lang="en-US" sz="3600" b="1" dirty="0"/>
            </a:br>
            <a:r>
              <a:rPr lang="en-US" sz="3600" b="1" dirty="0"/>
              <a:t> Feedback Node </a:t>
            </a:r>
            <a:br>
              <a:rPr lang="ru-RU" sz="3600" b="1" dirty="0"/>
            </a:br>
            <a:endParaRPr lang="ru-RU" sz="3600" dirty="0"/>
          </a:p>
        </p:txBody>
      </p:sp>
      <p:sp>
        <p:nvSpPr>
          <p:cNvPr id="3" name="Подзаголовок 2"/>
          <p:cNvSpPr>
            <a:spLocks noGrp="1"/>
          </p:cNvSpPr>
          <p:nvPr>
            <p:ph type="subTitle" idx="1"/>
          </p:nvPr>
        </p:nvSpPr>
        <p:spPr>
          <a:xfrm>
            <a:off x="1115616" y="620688"/>
            <a:ext cx="6400800" cy="1752600"/>
          </a:xfrm>
        </p:spPr>
        <p:txBody>
          <a:bodyPr>
            <a:normAutofit/>
          </a:bodyPr>
          <a:lstStyle/>
          <a:p>
            <a:r>
              <a:rPr lang="ru-RU" sz="3600" b="1" dirty="0">
                <a:solidFill>
                  <a:schemeClr val="tx1"/>
                </a:solidFill>
              </a:rPr>
              <a:t>Лекция 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1143000"/>
          </a:xfrm>
        </p:spPr>
        <p:txBody>
          <a:bodyPr>
            <a:noAutofit/>
          </a:bodyPr>
          <a:lstStyle/>
          <a:p>
            <a:r>
              <a:rPr lang="ru-RU" sz="3600" b="1" dirty="0"/>
              <a:t>Узлы обратной связи</a:t>
            </a:r>
            <a:br>
              <a:rPr lang="ru-RU" sz="3600" b="1" dirty="0"/>
            </a:br>
            <a:r>
              <a:rPr lang="en-US" sz="3600" b="1" dirty="0"/>
              <a:t> Feedback Node</a:t>
            </a:r>
            <a:endParaRPr lang="ru-RU" sz="3600" dirty="0"/>
          </a:p>
        </p:txBody>
      </p:sp>
      <p:sp>
        <p:nvSpPr>
          <p:cNvPr id="3" name="Содержимое 2"/>
          <p:cNvSpPr>
            <a:spLocks noGrp="1"/>
          </p:cNvSpPr>
          <p:nvPr>
            <p:ph idx="1"/>
          </p:nvPr>
        </p:nvSpPr>
        <p:spPr>
          <a:xfrm>
            <a:off x="179512" y="1080120"/>
            <a:ext cx="8712968" cy="5589240"/>
          </a:xfrm>
        </p:spPr>
        <p:txBody>
          <a:bodyPr>
            <a:noAutofit/>
          </a:bodyPr>
          <a:lstStyle/>
          <a:p>
            <a:pPr marL="0" indent="0" algn="just">
              <a:buNone/>
            </a:pPr>
            <a:r>
              <a:rPr lang="ru-RU" sz="3300" b="1" dirty="0"/>
              <a:t>Узел обратной связи, показанный слева, автоматически появляется в циклах </a:t>
            </a:r>
            <a:r>
              <a:rPr lang="ru-RU" sz="3300" b="1" dirty="0" err="1"/>
              <a:t>While</a:t>
            </a:r>
            <a:r>
              <a:rPr lang="ru-RU" sz="3300" b="1" dirty="0"/>
              <a:t> или </a:t>
            </a:r>
            <a:r>
              <a:rPr lang="ru-RU" sz="3300" b="1" dirty="0" err="1"/>
              <a:t>For</a:t>
            </a:r>
            <a:r>
              <a:rPr lang="ru-RU" sz="3300" b="1" dirty="0"/>
              <a:t> при соединении поля вывода данных подпрограммы ВП, функции или группы подпрограмм ВП и функций с полем ввода данных тех же самых подпрограмм ВП, функций или их групп. Как и сдвиговый регистр, узел обратной связи сохраняет данные любого типа по завершению текущей итерации и передает эти значения в следующую итерацию.</a:t>
            </a:r>
          </a:p>
        </p:txBody>
      </p:sp>
      <p:pic>
        <p:nvPicPr>
          <p:cNvPr id="4098" name="Picture 2"/>
          <p:cNvPicPr>
            <a:picLocks noChangeAspect="1" noChangeArrowheads="1"/>
          </p:cNvPicPr>
          <p:nvPr/>
        </p:nvPicPr>
        <p:blipFill>
          <a:blip r:embed="rId2" cstate="print"/>
          <a:srcRect/>
          <a:stretch>
            <a:fillRect/>
          </a:stretch>
        </p:blipFill>
        <p:spPr bwMode="auto">
          <a:xfrm>
            <a:off x="107504" y="404664"/>
            <a:ext cx="1944216" cy="432048"/>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b="62450"/>
          <a:stretch>
            <a:fillRect/>
          </a:stretch>
        </p:blipFill>
        <p:spPr bwMode="auto">
          <a:xfrm>
            <a:off x="107504" y="0"/>
            <a:ext cx="9016000" cy="4077072"/>
          </a:xfrm>
          <a:prstGeom prst="rect">
            <a:avLst/>
          </a:prstGeom>
          <a:noFill/>
          <a:ln w="9525">
            <a:noFill/>
            <a:miter lim="800000"/>
            <a:headEnd/>
            <a:tailEnd/>
          </a:ln>
        </p:spPr>
      </p:pic>
      <p:sp>
        <p:nvSpPr>
          <p:cNvPr id="5" name="Прямоугольник 4"/>
          <p:cNvSpPr/>
          <p:nvPr/>
        </p:nvSpPr>
        <p:spPr>
          <a:xfrm>
            <a:off x="323528" y="4653136"/>
            <a:ext cx="8568952" cy="1754326"/>
          </a:xfrm>
          <a:prstGeom prst="rect">
            <a:avLst/>
          </a:prstGeom>
        </p:spPr>
        <p:txBody>
          <a:bodyPr wrap="square">
            <a:spAutoFit/>
          </a:bodyPr>
          <a:lstStyle/>
          <a:p>
            <a:pPr algn="just"/>
            <a:r>
              <a:rPr lang="ru-RU" sz="3600" dirty="0"/>
              <a:t>Можно поместить узел обратной связи внутри цикла </a:t>
            </a:r>
            <a:r>
              <a:rPr lang="ru-RU" sz="3600" b="1" dirty="0" err="1"/>
              <a:t>While</a:t>
            </a:r>
            <a:r>
              <a:rPr lang="ru-RU" sz="3600" b="1" dirty="0"/>
              <a:t> или </a:t>
            </a:r>
            <a:r>
              <a:rPr lang="ru-RU" sz="3600" b="1" dirty="0" err="1"/>
              <a:t>For</a:t>
            </a:r>
            <a:r>
              <a:rPr lang="ru-RU" sz="3600" b="1" dirty="0"/>
              <a:t>, </a:t>
            </a:r>
            <a:r>
              <a:rPr lang="ru-RU" sz="3600" dirty="0"/>
              <a:t>выбрав</a:t>
            </a:r>
          </a:p>
          <a:p>
            <a:pPr algn="just"/>
            <a:r>
              <a:rPr lang="en-US" sz="3600" b="1" dirty="0"/>
              <a:t>Feedback Node </a:t>
            </a:r>
            <a:r>
              <a:rPr lang="ru-RU" sz="3600" dirty="0"/>
              <a:t>в палитре </a:t>
            </a:r>
            <a:r>
              <a:rPr lang="en-US" sz="3600" b="1" dirty="0"/>
              <a:t>Structures.</a:t>
            </a:r>
            <a:endParaRPr lang="ru-RU"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188640"/>
            <a:ext cx="8784976" cy="6408712"/>
          </a:xfrm>
        </p:spPr>
        <p:txBody>
          <a:bodyPr>
            <a:noAutofit/>
          </a:bodyPr>
          <a:lstStyle/>
          <a:p>
            <a:pPr marL="0" indent="0" algn="just">
              <a:buNone/>
            </a:pPr>
            <a:r>
              <a:rPr lang="ru-RU" b="1" dirty="0"/>
              <a:t>При помещении узла обратной связи на проводник данных до ответвления, передающего данные на выходной терминал цикла, узел обратной связи передает все значения на выходной терминал цикла. При помещении узла обратной связи на проводник после ответвления, передающего данные на выходной терминал цикла, узел обратной связи передаст все значения обратно на поле ввода данных ВП или функции, а затем передаст последнее значение на выходной терминал цикла. Следующее упражнение содержит пример работы узла обратной связи.</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332656"/>
            <a:ext cx="8640960" cy="6264696"/>
          </a:xfrm>
        </p:spPr>
        <p:txBody>
          <a:bodyPr>
            <a:normAutofit/>
          </a:bodyPr>
          <a:lstStyle/>
          <a:p>
            <a:pPr marL="0" indent="0" algn="just">
              <a:buNone/>
            </a:pPr>
            <a:r>
              <a:rPr lang="ru-RU" sz="3600" b="1" dirty="0"/>
              <a:t>При работе с циклами зачастую необходим доступ к значениям предыдущих</a:t>
            </a:r>
            <a:r>
              <a:rPr lang="en-US" sz="3600" b="1" dirty="0"/>
              <a:t> </a:t>
            </a:r>
            <a:r>
              <a:rPr lang="ru-RU" sz="3600" b="1" dirty="0"/>
              <a:t>итераций цикла. Есть два пути доступа к этим данным: </a:t>
            </a:r>
            <a:endParaRPr lang="en-US" sz="3600" b="1" dirty="0"/>
          </a:p>
          <a:p>
            <a:pPr marL="0" indent="0" algn="just">
              <a:buNone/>
            </a:pPr>
            <a:r>
              <a:rPr lang="ru-RU" sz="4000" b="1" u="sng" dirty="0" err="1"/>
              <a:t>Shift</a:t>
            </a:r>
            <a:r>
              <a:rPr lang="ru-RU" sz="4000" b="1" u="sng" dirty="0"/>
              <a:t> </a:t>
            </a:r>
            <a:r>
              <a:rPr lang="ru-RU" sz="4000" b="1" u="sng" dirty="0" err="1"/>
              <a:t>Register</a:t>
            </a:r>
            <a:r>
              <a:rPr lang="en-US" sz="4000" b="1" u="sng" dirty="0"/>
              <a:t> </a:t>
            </a:r>
            <a:r>
              <a:rPr lang="ru-RU" sz="3600" b="1" dirty="0"/>
              <a:t>(сдвиговый регистр) и </a:t>
            </a:r>
            <a:endParaRPr lang="en-US" sz="3600" b="1" dirty="0"/>
          </a:p>
          <a:p>
            <a:pPr marL="0" indent="0" algn="just">
              <a:buNone/>
            </a:pPr>
            <a:r>
              <a:rPr lang="ru-RU" sz="4000" b="1" u="sng" dirty="0" err="1"/>
              <a:t>Feedback</a:t>
            </a:r>
            <a:r>
              <a:rPr lang="ru-RU" sz="4000" b="1" u="sng" dirty="0"/>
              <a:t> </a:t>
            </a:r>
            <a:r>
              <a:rPr lang="ru-RU" sz="4000" b="1" u="sng" dirty="0" err="1"/>
              <a:t>Node</a:t>
            </a:r>
            <a:r>
              <a:rPr lang="ru-RU" sz="4000" b="1" u="sng" dirty="0"/>
              <a:t> </a:t>
            </a:r>
            <a:r>
              <a:rPr lang="ru-RU" sz="3600" b="1" dirty="0"/>
              <a:t>(узел обратной связи).</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9672" y="332656"/>
            <a:ext cx="8229600" cy="1143000"/>
          </a:xfrm>
        </p:spPr>
        <p:txBody>
          <a:bodyPr>
            <a:normAutofit fontScale="90000"/>
          </a:bodyPr>
          <a:lstStyle/>
          <a:p>
            <a:r>
              <a:rPr lang="ru-RU" b="1" dirty="0"/>
              <a:t>Сдвиговые регистры</a:t>
            </a:r>
            <a:r>
              <a:rPr lang="en-US" b="1" dirty="0"/>
              <a:t>.</a:t>
            </a:r>
            <a:br>
              <a:rPr lang="en-US" b="1" dirty="0"/>
            </a:br>
            <a:r>
              <a:rPr lang="en-US" b="1" dirty="0"/>
              <a:t> Shift Register.</a:t>
            </a:r>
            <a:endParaRPr lang="ru-RU" dirty="0"/>
          </a:p>
        </p:txBody>
      </p:sp>
      <p:sp>
        <p:nvSpPr>
          <p:cNvPr id="3" name="Содержимое 2"/>
          <p:cNvSpPr>
            <a:spLocks noGrp="1"/>
          </p:cNvSpPr>
          <p:nvPr>
            <p:ph idx="1"/>
          </p:nvPr>
        </p:nvSpPr>
        <p:spPr>
          <a:xfrm>
            <a:off x="251520" y="1600200"/>
            <a:ext cx="8640960" cy="4781127"/>
          </a:xfrm>
        </p:spPr>
        <p:txBody>
          <a:bodyPr>
            <a:noAutofit/>
          </a:bodyPr>
          <a:lstStyle/>
          <a:p>
            <a:pPr marL="0" indent="0" algn="just">
              <a:buNone/>
            </a:pPr>
            <a:r>
              <a:rPr lang="ru-RU" sz="3600" b="1" dirty="0"/>
              <a:t>Сдвиговые регистры используются при работе с циклами для передачи</a:t>
            </a:r>
            <a:r>
              <a:rPr lang="en-US" sz="3600" b="1" dirty="0"/>
              <a:t> </a:t>
            </a:r>
            <a:r>
              <a:rPr lang="ru-RU" sz="3600" b="1" dirty="0"/>
              <a:t>значений от текущей итерации цикла к следующей. Сдвиговые регистры</a:t>
            </a:r>
            <a:r>
              <a:rPr lang="en-US" sz="3600" b="1" dirty="0"/>
              <a:t> </a:t>
            </a:r>
            <a:r>
              <a:rPr lang="ru-RU" sz="3600" b="1" dirty="0"/>
              <a:t>аналогичны статическим переменным в текстовых языках программирования</a:t>
            </a:r>
            <a:r>
              <a:rPr lang="en-US" sz="3600" b="1" dirty="0"/>
              <a:t>. </a:t>
            </a:r>
            <a:r>
              <a:rPr lang="ru-RU" sz="3600" b="1" dirty="0"/>
              <a:t>Сдвиговый регистр выглядит как пара терминалов, показанных </a:t>
            </a:r>
            <a:r>
              <a:rPr lang="kk-KZ" sz="3600" b="1" dirty="0"/>
              <a:t>на рисунке.</a:t>
            </a:r>
            <a:endParaRPr lang="ru-RU" sz="3600" b="1" dirty="0"/>
          </a:p>
        </p:txBody>
      </p:sp>
      <p:pic>
        <p:nvPicPr>
          <p:cNvPr id="1026" name="Picture 2"/>
          <p:cNvPicPr>
            <a:picLocks noChangeAspect="1" noChangeArrowheads="1"/>
          </p:cNvPicPr>
          <p:nvPr/>
        </p:nvPicPr>
        <p:blipFill>
          <a:blip r:embed="rId2" cstate="print"/>
          <a:srcRect/>
          <a:stretch>
            <a:fillRect/>
          </a:stretch>
        </p:blipFill>
        <p:spPr bwMode="auto">
          <a:xfrm>
            <a:off x="-36512" y="-27384"/>
            <a:ext cx="3240360" cy="162018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640960" cy="6408712"/>
          </a:xfrm>
        </p:spPr>
        <p:txBody>
          <a:bodyPr>
            <a:normAutofit/>
          </a:bodyPr>
          <a:lstStyle/>
          <a:p>
            <a:pPr marL="0" indent="0" algn="just">
              <a:buNone/>
            </a:pPr>
            <a:r>
              <a:rPr lang="ru-RU" sz="3600" b="1" dirty="0"/>
              <a:t>Правый терминал содержит стрелку «вверх» и сохраняет данные по завершению текущей итерации. </a:t>
            </a:r>
            <a:r>
              <a:rPr lang="ru-RU" sz="3600" b="1" dirty="0" err="1"/>
              <a:t>LabVIEW</a:t>
            </a:r>
            <a:r>
              <a:rPr lang="ru-RU" sz="3600" b="1" dirty="0"/>
              <a:t> передает данные с этого регистра в следующую итерацию цикла. Сдвиговый регистр создается щелчком правой кнопки мыши по границе цикла и выбором из контекстного меню пункта </a:t>
            </a:r>
            <a:r>
              <a:rPr lang="ru-RU" sz="3600" b="1" u="sng" dirty="0" err="1"/>
              <a:t>Add</a:t>
            </a:r>
            <a:r>
              <a:rPr lang="ru-RU" sz="3600" b="1" u="sng" dirty="0"/>
              <a:t> </a:t>
            </a:r>
            <a:r>
              <a:rPr lang="ru-RU" sz="3600" b="1" u="sng" dirty="0" err="1"/>
              <a:t>Shift</a:t>
            </a:r>
            <a:r>
              <a:rPr lang="ru-RU" sz="3600" b="1" u="sng" dirty="0"/>
              <a:t> </a:t>
            </a:r>
            <a:r>
              <a:rPr lang="ru-RU" sz="3600" b="1" u="sng" dirty="0" err="1"/>
              <a:t>Register</a:t>
            </a:r>
            <a:r>
              <a:rPr lang="ru-RU" sz="3600" b="1"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117104" y="116628"/>
            <a:ext cx="8938260" cy="4929188"/>
          </a:xfrm>
          <a:prstGeom prst="rect">
            <a:avLst/>
          </a:prstGeom>
          <a:noFill/>
          <a:ln w="9525">
            <a:noFill/>
            <a:miter lim="800000"/>
            <a:headEnd/>
            <a:tailEnd/>
          </a:ln>
        </p:spPr>
      </p:pic>
      <p:sp>
        <p:nvSpPr>
          <p:cNvPr id="5" name="Прямоугольник 4"/>
          <p:cNvSpPr/>
          <p:nvPr/>
        </p:nvSpPr>
        <p:spPr>
          <a:xfrm>
            <a:off x="108520" y="5013176"/>
            <a:ext cx="9144000" cy="1200329"/>
          </a:xfrm>
          <a:prstGeom prst="rect">
            <a:avLst/>
          </a:prstGeom>
        </p:spPr>
        <p:txBody>
          <a:bodyPr wrap="square">
            <a:spAutoFit/>
          </a:bodyPr>
          <a:lstStyle/>
          <a:p>
            <a:r>
              <a:rPr lang="ru-RU" sz="3600" b="1" dirty="0"/>
              <a:t>На рисунке показано использование двух инициализированных сдвиговых регистров</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72008"/>
            <a:ext cx="8640960" cy="6957392"/>
          </a:xfrm>
        </p:spPr>
        <p:txBody>
          <a:bodyPr>
            <a:noAutofit/>
          </a:bodyPr>
          <a:lstStyle/>
          <a:p>
            <a:pPr marL="0" indent="0" algn="just">
              <a:buNone/>
            </a:pPr>
            <a:r>
              <a:rPr lang="ru-RU" sz="3500" b="1" dirty="0"/>
              <a:t>Сдвиговый регистр передает данные любого типа, он автоматически принимает тип первых поступивших на него данных. Данные, передаваемые на терминалы сдвигового регистра, должны быть одного типа. Чтобы инициализировать сдвиговый регистр, необходимо передать на его левый терминал любое значение извне цикла. Если не инициализировать сдвиговый регистр, он использует значение, записанное в регистр во время последнего выполнения цикла.</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71400"/>
            <a:ext cx="8229600" cy="1143000"/>
          </a:xfrm>
        </p:spPr>
        <p:txBody>
          <a:bodyPr/>
          <a:lstStyle/>
          <a:p>
            <a:r>
              <a:rPr lang="ru-RU" b="1" dirty="0"/>
              <a:t>Стек сдвиговых регистров.</a:t>
            </a:r>
            <a:endParaRPr lang="ru-RU" dirty="0"/>
          </a:p>
        </p:txBody>
      </p:sp>
      <p:sp>
        <p:nvSpPr>
          <p:cNvPr id="3" name="Содержимое 2"/>
          <p:cNvSpPr>
            <a:spLocks noGrp="1"/>
          </p:cNvSpPr>
          <p:nvPr>
            <p:ph idx="1"/>
          </p:nvPr>
        </p:nvSpPr>
        <p:spPr>
          <a:xfrm>
            <a:off x="457200" y="908720"/>
            <a:ext cx="8229600" cy="5400600"/>
          </a:xfrm>
        </p:spPr>
        <p:txBody>
          <a:bodyPr>
            <a:noAutofit/>
          </a:bodyPr>
          <a:lstStyle/>
          <a:p>
            <a:pPr marL="0" indent="0" algn="just">
              <a:buNone/>
            </a:pPr>
            <a:r>
              <a:rPr lang="ru-RU" sz="3600" b="1" dirty="0"/>
              <a:t>Для создания стека сдвиговых регистров достаточно щелкнуть правой кнопкой мыши по левому терминалу и выбрать пункт контекстного меню </a:t>
            </a:r>
            <a:r>
              <a:rPr lang="ru-RU" sz="3600" b="1" dirty="0" err="1"/>
              <a:t>Add</a:t>
            </a:r>
            <a:r>
              <a:rPr lang="ru-RU" sz="3600" b="1" dirty="0"/>
              <a:t> </a:t>
            </a:r>
            <a:r>
              <a:rPr lang="ru-RU" sz="3600" b="1" dirty="0" err="1"/>
              <a:t>Element</a:t>
            </a:r>
            <a:r>
              <a:rPr lang="ru-RU" sz="3600" b="1" dirty="0"/>
              <a:t>. Стек сдвиговых регистров осуществляет доступ к значениям предыдущих итераций цикла. Стек сдвиговых регистров сохраняет данные предыдущей итерации и передает эти значения к следующей итерации.</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151664" y="200050"/>
            <a:ext cx="8884832" cy="502915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712968" cy="6669360"/>
          </a:xfrm>
        </p:spPr>
        <p:txBody>
          <a:bodyPr>
            <a:normAutofit/>
          </a:bodyPr>
          <a:lstStyle/>
          <a:p>
            <a:pPr marL="0" indent="0" algn="just">
              <a:buNone/>
            </a:pPr>
            <a:r>
              <a:rPr lang="ru-RU" sz="3600" b="1" dirty="0"/>
              <a:t>При добавлении еще двух сдвиговых регистров к левому терминалу данные последних трех итераций переносятся на следующую итерацию, при этом значение последней итерации сохраняется в самом верхнем сдвиговом регистре. Второй терминал сохранят данные, переданные ему с предыдущей итерации, нижний терминал хранит данные, полученные две итерации назад.</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501</Words>
  <Application>Microsoft Office PowerPoint</Application>
  <PresentationFormat>Экран (4:3)</PresentationFormat>
  <Paragraphs>18</Paragraphs>
  <Slides>12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12</vt:i4>
      </vt:variant>
    </vt:vector>
  </HeadingPairs>
  <TitlesOfParts>
    <vt:vector size="15" baseType="lpstr">
      <vt:lpstr>Arial</vt:lpstr>
      <vt:lpstr>Calibri</vt:lpstr>
      <vt:lpstr>Тема Office</vt:lpstr>
      <vt:lpstr>Организация доступа к значениям предыдущих итераций цикла. (For, While)  Shift Register.  Feedback Node  </vt:lpstr>
      <vt:lpstr>Презентация PowerPoint</vt:lpstr>
      <vt:lpstr>Сдвиговые регистры.  Shift Register.</vt:lpstr>
      <vt:lpstr>Презентация PowerPoint</vt:lpstr>
      <vt:lpstr>Презентация PowerPoint</vt:lpstr>
      <vt:lpstr>Презентация PowerPoint</vt:lpstr>
      <vt:lpstr>Стек сдвиговых регистров.</vt:lpstr>
      <vt:lpstr>Презентация PowerPoint</vt:lpstr>
      <vt:lpstr>Презентация PowerPoint</vt:lpstr>
      <vt:lpstr>Узлы обратной связи  Feedback Node</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Организация доступа к значениям предыдущих итераций цикла</dc:title>
  <dc:creator>Саят Ахтанов</dc:creator>
  <cp:lastModifiedBy>AKZHAN_PC</cp:lastModifiedBy>
  <cp:revision>21</cp:revision>
  <dcterms:created xsi:type="dcterms:W3CDTF">2015-09-25T15:03:55Z</dcterms:created>
  <dcterms:modified xsi:type="dcterms:W3CDTF">2023-07-31T06:43:16Z</dcterms:modified>
</cp:coreProperties>
</file>